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339" r:id="rId6"/>
    <p:sldId id="296" r:id="rId7"/>
    <p:sldId id="309" r:id="rId8"/>
    <p:sldId id="257" r:id="rId9"/>
    <p:sldId id="259" r:id="rId10"/>
    <p:sldId id="276" r:id="rId11"/>
    <p:sldId id="3844" r:id="rId12"/>
    <p:sldId id="3849" r:id="rId13"/>
    <p:sldId id="3847" r:id="rId14"/>
    <p:sldId id="3846" r:id="rId15"/>
    <p:sldId id="3850" r:id="rId16"/>
    <p:sldId id="3852" r:id="rId17"/>
    <p:sldId id="333" r:id="rId18"/>
    <p:sldId id="308" r:id="rId19"/>
    <p:sldId id="383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4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03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7"/>
          <p:cNvGrpSpPr/>
          <p:nvPr/>
        </p:nvGrpSpPr>
        <p:grpSpPr>
          <a:xfrm>
            <a:off x="-275" y="1"/>
            <a:ext cx="12210876" cy="6866447"/>
            <a:chOff x="-207" y="0"/>
            <a:chExt cx="9158157" cy="5149835"/>
          </a:xfrm>
        </p:grpSpPr>
        <p:sp>
          <p:nvSpPr>
            <p:cNvPr id="323" name="Google Shape;323;p7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326" name="Google Shape;326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7" name="Google Shape;327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6" name="Google Shape;346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47" name="Google Shape;347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351" name="Google Shape;351;p7"/>
          <p:cNvSpPr txBox="1">
            <a:spLocks noGrp="1"/>
          </p:cNvSpPr>
          <p:nvPr>
            <p:ph type="title"/>
          </p:nvPr>
        </p:nvSpPr>
        <p:spPr>
          <a:xfrm>
            <a:off x="881467" y="885733"/>
            <a:ext cx="10457600" cy="87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7"/>
          <p:cNvSpPr txBox="1">
            <a:spLocks noGrp="1"/>
          </p:cNvSpPr>
          <p:nvPr>
            <p:ph type="body" idx="1"/>
          </p:nvPr>
        </p:nvSpPr>
        <p:spPr>
          <a:xfrm>
            <a:off x="1563533" y="2132933"/>
            <a:ext cx="4596400" cy="38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▪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9pPr>
          </a:lstStyle>
          <a:p>
            <a:endParaRPr/>
          </a:p>
        </p:txBody>
      </p:sp>
      <p:sp>
        <p:nvSpPr>
          <p:cNvPr id="353" name="Google Shape;353;p7"/>
          <p:cNvSpPr txBox="1">
            <a:spLocks noGrp="1"/>
          </p:cNvSpPr>
          <p:nvPr>
            <p:ph type="body" idx="2"/>
          </p:nvPr>
        </p:nvSpPr>
        <p:spPr>
          <a:xfrm>
            <a:off x="6742517" y="2132933"/>
            <a:ext cx="4596400" cy="38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▪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9pPr>
          </a:lstStyle>
          <a:p>
            <a:endParaRPr/>
          </a:p>
        </p:txBody>
      </p:sp>
      <p:sp>
        <p:nvSpPr>
          <p:cNvPr id="354" name="Google Shape;354;p7"/>
          <p:cNvSpPr txBox="1">
            <a:spLocks noGrp="1"/>
          </p:cNvSpPr>
          <p:nvPr>
            <p:ph type="sldNum" idx="12"/>
          </p:nvPr>
        </p:nvSpPr>
        <p:spPr>
          <a:xfrm>
            <a:off x="11339005" y="5986400"/>
            <a:ext cx="871600" cy="87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2679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1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1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96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atlantapublicschools.us/Page/402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Strategic Plan Update 2023 -2024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Sylvan Hills Middle School GO Team Meeting 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172DC-CB6E-9DB3-7722-07605C16EB74}"/>
              </a:ext>
            </a:extLst>
          </p:cNvPr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Strategic Plan Priority Ranking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preparation for the 2024-2025 Budget Development (January–March 2024), the GO Team needs to rank its Strategic Plan Priorities. Use the next slide to capture the priority ranking.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721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2"/>
                </a:solidFill>
              </a:rPr>
              <a:t>Strategic Plan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1143649" y="2512465"/>
            <a:ext cx="69923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Improve students’ mathematics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Improve students’ reading language arts/ writing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Regularly engage students in research and reflection on personal data and growth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Provide ongoing professional learning and development opportunities for all faculty/staff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Consistently inform and engage school families, community and partners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Recruit and maintain highly talented faculty/staff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Increase the number of students in higher level and STEM classes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Continuously align people and resources to maximize impact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392649" y="2587752"/>
            <a:ext cx="502920" cy="3538728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391673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2024-2025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6A7A-95AF-C349-92BD-0C3D30C0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51023">
            <a:off x="847607" y="4247501"/>
            <a:ext cx="6639479" cy="166552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7300" dirty="0">
                <a:latin typeface="+mn-lt"/>
              </a:rPr>
              <a:t>Connect </a:t>
            </a:r>
            <a:br>
              <a:rPr lang="en-US" sz="7300" dirty="0">
                <a:latin typeface="+mn-lt"/>
              </a:rPr>
            </a:br>
            <a:r>
              <a:rPr lang="en-US" sz="7300" dirty="0">
                <a:latin typeface="+mn-lt"/>
              </a:rPr>
              <a:t>with US!</a:t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D83D943-742D-234E-8C0D-539FA7A80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67" y="1202267"/>
            <a:ext cx="2362200" cy="2362200"/>
          </a:xfrm>
          <a:solidFill>
            <a:schemeClr val="bg1"/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F9319E-15D1-7045-A835-DA2EDCFDD260}"/>
              </a:ext>
            </a:extLst>
          </p:cNvPr>
          <p:cNvSpPr txBox="1"/>
          <p:nvPr/>
        </p:nvSpPr>
        <p:spPr>
          <a:xfrm>
            <a:off x="750309" y="484728"/>
            <a:ext cx="3950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@apssylvanhillsms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E5DCA-2858-9140-A97C-BD131D395011}"/>
              </a:ext>
            </a:extLst>
          </p:cNvPr>
          <p:cNvSpPr txBox="1"/>
          <p:nvPr/>
        </p:nvSpPr>
        <p:spPr>
          <a:xfrm>
            <a:off x="8355115" y="5973234"/>
            <a:ext cx="3950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@apssylvanhills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3C0A6F-8714-A641-B291-058B70BE4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846" y="3564467"/>
            <a:ext cx="2408767" cy="240876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80AD1C3-02CD-304D-B36A-8E7BD229CDC8}"/>
              </a:ext>
            </a:extLst>
          </p:cNvPr>
          <p:cNvSpPr/>
          <p:nvPr/>
        </p:nvSpPr>
        <p:spPr>
          <a:xfrm>
            <a:off x="3895021" y="2871301"/>
            <a:ext cx="76052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https://www.atlantapublicschools.us/Page/4020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7574804-8554-554A-95A1-A94E89F30A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012" y="194576"/>
            <a:ext cx="2565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2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EEC3C3-EFE8-4D4D-908F-2CC166499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68" y="1356221"/>
            <a:ext cx="7137400" cy="39969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70FC4A-1505-4F4A-9C8C-38C503E40E9A}"/>
              </a:ext>
            </a:extLst>
          </p:cNvPr>
          <p:cNvSpPr/>
          <p:nvPr/>
        </p:nvSpPr>
        <p:spPr>
          <a:xfrm>
            <a:off x="242726" y="202059"/>
            <a:ext cx="352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1B1B21-049F-0D4C-A660-E4EBDC2F017D}"/>
              </a:ext>
            </a:extLst>
          </p:cNvPr>
          <p:cNvSpPr/>
          <p:nvPr/>
        </p:nvSpPr>
        <p:spPr>
          <a:xfrm>
            <a:off x="253208" y="5596929"/>
            <a:ext cx="3321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Concerns?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99F949-495F-8546-84A2-B76B847502C4}"/>
              </a:ext>
            </a:extLst>
          </p:cNvPr>
          <p:cNvSpPr/>
          <p:nvPr/>
        </p:nvSpPr>
        <p:spPr>
          <a:xfrm>
            <a:off x="261931" y="2899493"/>
            <a:ext cx="3489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3051209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4800" b="1" dirty="0"/>
              <a:t> </a:t>
            </a:r>
            <a:r>
              <a:rPr lang="en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Agenda</a:t>
            </a:r>
            <a:endParaRPr lang="en-US" sz="4267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884" y="1757333"/>
            <a:ext cx="6348761" cy="510066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600" b="1" dirty="0"/>
              <a:t>Call to Order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Norms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Roll Call</a:t>
            </a:r>
            <a:endParaRPr lang="en-US" sz="1600" dirty="0"/>
          </a:p>
          <a:p>
            <a:pPr lvl="0">
              <a:lnSpc>
                <a:spcPct val="100000"/>
              </a:lnSpc>
            </a:pPr>
            <a:r>
              <a:rPr lang="en-US" sz="1600" b="1" dirty="0"/>
              <a:t>Action Items 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600" dirty="0"/>
              <a:t>Approval of Agenda 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Approval of Previous Minutes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Approve Strategic Plan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Ranking the Strategic Plan Priorities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Discussion Items 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600" dirty="0"/>
              <a:t>CIP Plan Check In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Progress on the Strategic Plan Priorities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Strategic Plan Priorities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Information Items/ Announcements</a:t>
            </a:r>
            <a:endParaRPr lang="en-US" sz="1600" dirty="0"/>
          </a:p>
          <a:p>
            <a:pPr lvl="0">
              <a:lnSpc>
                <a:spcPct val="100000"/>
              </a:lnSpc>
            </a:pPr>
            <a:r>
              <a:rPr lang="en-US" sz="1600" b="1" dirty="0"/>
              <a:t>Adjournment</a:t>
            </a:r>
            <a:endParaRPr lang="en-US" sz="1600" dirty="0"/>
          </a:p>
          <a:p>
            <a:pPr marL="135463" indent="0"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</a:t>
            </a:fld>
            <a:endParaRPr lang="e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564252-8325-3B4F-A912-06EDE3C38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970" y="2118165"/>
            <a:ext cx="4304036" cy="43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8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B4DC014-5EDD-824D-AA82-C85C36C673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97" y="541867"/>
            <a:ext cx="4863967" cy="6316133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1BD50A-825B-5441-B4A0-8C2F5C459A0E}"/>
              </a:ext>
            </a:extLst>
          </p:cNvPr>
          <p:cNvSpPr/>
          <p:nvPr/>
        </p:nvSpPr>
        <p:spPr>
          <a:xfrm>
            <a:off x="5659174" y="80203"/>
            <a:ext cx="5242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Let’s commit to: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39DA92-2CE4-B141-8857-F198B5DFC819}"/>
              </a:ext>
            </a:extLst>
          </p:cNvPr>
          <p:cNvSpPr txBox="1"/>
          <p:nvPr/>
        </p:nvSpPr>
        <p:spPr>
          <a:xfrm>
            <a:off x="4415884" y="1214220"/>
            <a:ext cx="7511033" cy="560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792" indent="-304792">
              <a:lnSpc>
                <a:spcPct val="110000"/>
              </a:lnSpc>
              <a:buSzPts val="2400"/>
              <a:buChar char="•"/>
            </a:pPr>
            <a:r>
              <a:rPr lang="en-US" sz="2133" dirty="0"/>
              <a:t>Wearing masks and socially distancing</a:t>
            </a:r>
          </a:p>
          <a:p>
            <a:pPr marL="304792" indent="-304792">
              <a:lnSpc>
                <a:spcPct val="110000"/>
              </a:lnSpc>
              <a:buSzPts val="2400"/>
              <a:buChar char="•"/>
            </a:pPr>
            <a:r>
              <a:rPr lang="en-US" sz="2133" dirty="0"/>
              <a:t>Being present and engaging meaningfully so that we can learn from each other (i.e. Cameras on)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Refrain from using electronic devices unless required to engage in the work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Muting your microphone (</a:t>
            </a:r>
            <a:r>
              <a:rPr lang="en-US" sz="2133" b="1" dirty="0"/>
              <a:t>VIRTUAL</a:t>
            </a:r>
            <a:r>
              <a:rPr lang="en-US" sz="2133" dirty="0"/>
              <a:t>) and </a:t>
            </a:r>
            <a:r>
              <a:rPr lang="en-US" sz="2133" i="1" dirty="0"/>
              <a:t>minimizing</a:t>
            </a:r>
            <a:r>
              <a:rPr lang="en-US" sz="2133" dirty="0"/>
              <a:t> extraneous conversations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Assuming good will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Allowing all voices of the team to be heard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Focusing on the day’s content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Starting and ending on time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Being gracious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3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0FBFB-EECD-BC49-B3EC-81FD66424E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4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464A7-C136-8C4A-9F54-323080A66001}"/>
              </a:ext>
            </a:extLst>
          </p:cNvPr>
          <p:cNvSpPr/>
          <p:nvPr/>
        </p:nvSpPr>
        <p:spPr>
          <a:xfrm>
            <a:off x="2055408" y="850833"/>
            <a:ext cx="8348824" cy="94378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5333" b="1" spc="67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GO TEAM MEMBERS 23-24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694EC2-747C-C04B-BB6B-468EFA46D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35056"/>
              </p:ext>
            </p:extLst>
          </p:nvPr>
        </p:nvGraphicFramePr>
        <p:xfrm>
          <a:off x="2318367" y="1913467"/>
          <a:ext cx="8128000" cy="5730240"/>
        </p:xfrm>
        <a:graphic>
          <a:graphicData uri="http://schemas.openxmlformats.org/drawingml/2006/table">
            <a:tbl>
              <a:tblPr firstRow="1" bandRow="1"/>
              <a:tblGrid>
                <a:gridCol w="4064000">
                  <a:extLst>
                    <a:ext uri="{9D8B030D-6E8A-4147-A177-3AD203B41FA5}">
                      <a16:colId xmlns:a16="http://schemas.microsoft.com/office/drawing/2014/main" val="8682173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7473530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 marL="121920" marR="121920" marT="60960" marB="6096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ROLE</a:t>
                      </a:r>
                    </a:p>
                  </a:txBody>
                  <a:tcPr marL="121920" marR="121920" marT="60960" marB="6096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7224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Mr. Larry A. Guilford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Principal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3964499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Jessica Bracey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1404272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</a:t>
                      </a:r>
                      <a:r>
                        <a:rPr lang="en-US" sz="2400" dirty="0" err="1"/>
                        <a:t>Devette</a:t>
                      </a:r>
                      <a:r>
                        <a:rPr lang="en-US" sz="2400" dirty="0"/>
                        <a:t> Wilson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025717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</a:t>
                      </a:r>
                      <a:r>
                        <a:rPr lang="en-US" sz="2400" baseline="0" dirty="0"/>
                        <a:t> Qiana Gordon</a:t>
                      </a:r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3964721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Jayla Bailey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1198803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Diamond Leben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7404036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Ms. Crawley-James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9462173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Mr. Durand Bailey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Member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9306702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Mr. Tony Owens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Member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0794723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Ms. Conyashie Jordan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Swing Seat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905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8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sz="4800" b="1" dirty="0"/>
              <a:t>Action Items</a:t>
            </a:r>
            <a:endParaRPr sz="4800" b="1" dirty="0"/>
          </a:p>
        </p:txBody>
      </p:sp>
      <p:sp>
        <p:nvSpPr>
          <p:cNvPr id="523" name="Google Shape;523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1600" b="1" dirty="0"/>
              <a:t>.</a:t>
            </a:r>
            <a:endParaRPr dirty="0"/>
          </a:p>
        </p:txBody>
      </p:sp>
      <p:sp>
        <p:nvSpPr>
          <p:cNvPr id="522" name="Google Shape;522;p14"/>
          <p:cNvSpPr txBox="1">
            <a:spLocks noGrp="1"/>
          </p:cNvSpPr>
          <p:nvPr>
            <p:ph type="body" idx="2"/>
          </p:nvPr>
        </p:nvSpPr>
        <p:spPr>
          <a:xfrm>
            <a:off x="4275773" y="2561340"/>
            <a:ext cx="7181092" cy="3047533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3733" dirty="0"/>
              <a:t>Approval of Agenda</a:t>
            </a:r>
          </a:p>
          <a:p>
            <a:pPr lvl="1">
              <a:buFont typeface="Wingdings" pitchFamily="2" charset="2"/>
              <a:buChar char="ü"/>
            </a:pPr>
            <a:r>
              <a:rPr lang="en-US" sz="3733" dirty="0"/>
              <a:t>Approval of Previous Minutes</a:t>
            </a:r>
          </a:p>
          <a:p>
            <a:pPr lvl="1">
              <a:buFont typeface="Wingdings" pitchFamily="2" charset="2"/>
              <a:buChar char="ü"/>
            </a:pPr>
            <a:endParaRPr lang="en-US" sz="3733" dirty="0"/>
          </a:p>
          <a:p>
            <a:pPr marL="745048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1600" b="1"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5</a:t>
            </a:fld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3251A-27CB-9F44-8289-B5CDE901C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19" y="3298906"/>
            <a:ext cx="2820853" cy="28208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A556F6-D7D1-6A42-BC37-533B00E5951C}"/>
              </a:ext>
            </a:extLst>
          </p:cNvPr>
          <p:cNvSpPr/>
          <p:nvPr/>
        </p:nvSpPr>
        <p:spPr>
          <a:xfrm rot="20470582">
            <a:off x="-118841" y="2309697"/>
            <a:ext cx="5695692" cy="86177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Action Items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9" y="58537"/>
            <a:ext cx="5387432" cy="812483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Our Strategic 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D100A-2909-09E3-3636-F7BFA09B6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30" y="777234"/>
            <a:ext cx="9463595" cy="588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6679B9-CD89-47DA-A3EC-E45EF17361D9}">
  <ds:schemaRefs>
    <ds:schemaRef ds:uri="d37e30bb-5f32-4411-a640-0b4044b692bf"/>
    <ds:schemaRef ds:uri="ffb952a0-74d9-4848-89d6-000c4b1b70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d37e30bb-5f32-4411-a640-0b4044b692bf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fb952a0-74d9-4848-89d6-000c4b1b707a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644</TotalTime>
  <Words>515</Words>
  <Application>Microsoft Macintosh PowerPoint</Application>
  <PresentationFormat>Widescreen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Tenorite</vt:lpstr>
      <vt:lpstr>Wingdings</vt:lpstr>
      <vt:lpstr>Office Theme</vt:lpstr>
      <vt:lpstr>Strategic Plan Update 2023 -2024</vt:lpstr>
      <vt:lpstr> Agenda</vt:lpstr>
      <vt:lpstr>PowerPoint Presentation</vt:lpstr>
      <vt:lpstr>PowerPoint Presentation</vt:lpstr>
      <vt:lpstr>Action Items</vt:lpstr>
      <vt:lpstr>Strategic Plan Progress</vt:lpstr>
      <vt:lpstr>Our Strategic Plan</vt:lpstr>
      <vt:lpstr>Action on the Updated Strategic Plan</vt:lpstr>
      <vt:lpstr>Preparing for Budget Development</vt:lpstr>
      <vt:lpstr>PowerPoint Presentation</vt:lpstr>
      <vt:lpstr>PowerPoint Presentation</vt:lpstr>
      <vt:lpstr>Action on the Strategic Plan Priorities</vt:lpstr>
      <vt:lpstr>Where we’re going</vt:lpstr>
      <vt:lpstr>Connect  with US!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Guilford, Larry</cp:lastModifiedBy>
  <cp:revision>4</cp:revision>
  <dcterms:created xsi:type="dcterms:W3CDTF">2022-10-04T15:06:30Z</dcterms:created>
  <dcterms:modified xsi:type="dcterms:W3CDTF">2023-11-29T20:45:35Z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