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1"/>
  </p:notesMasterIdLst>
  <p:sldIdLst>
    <p:sldId id="256" r:id="rId5"/>
    <p:sldId id="339" r:id="rId6"/>
    <p:sldId id="296" r:id="rId7"/>
    <p:sldId id="309" r:id="rId8"/>
    <p:sldId id="257" r:id="rId9"/>
    <p:sldId id="259" r:id="rId10"/>
    <p:sldId id="276" r:id="rId11"/>
    <p:sldId id="3844" r:id="rId12"/>
    <p:sldId id="3849" r:id="rId13"/>
    <p:sldId id="3847" r:id="rId14"/>
    <p:sldId id="3846" r:id="rId15"/>
    <p:sldId id="3850" r:id="rId16"/>
    <p:sldId id="3852" r:id="rId17"/>
    <p:sldId id="333" r:id="rId18"/>
    <p:sldId id="308" r:id="rId19"/>
    <p:sldId id="383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  <p:cmAuthor id="4" name="Ojezua, Lami" initials="OL" lastIdx="4" clrIdx="3">
    <p:extLst>
      <p:ext uri="{19B8F6BF-5375-455C-9EA6-DF929625EA0E}">
        <p15:presenceInfo xmlns:p15="http://schemas.microsoft.com/office/powerpoint/2012/main" userId="S-1-5-21-314122457-743516510-1361462980-693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9" name="Google Shape;51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00389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8AE20B-EBB3-094D-DB4C-C2D61D613A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</p:grp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</p:grp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2" name="Google Shape;322;p7"/>
          <p:cNvGrpSpPr/>
          <p:nvPr/>
        </p:nvGrpSpPr>
        <p:grpSpPr>
          <a:xfrm>
            <a:off x="-275" y="1"/>
            <a:ext cx="12210876" cy="6866447"/>
            <a:chOff x="-207" y="0"/>
            <a:chExt cx="9158157" cy="5149835"/>
          </a:xfrm>
        </p:grpSpPr>
        <p:sp>
          <p:nvSpPr>
            <p:cNvPr id="323" name="Google Shape;323;p7"/>
            <p:cNvSpPr/>
            <p:nvPr/>
          </p:nvSpPr>
          <p:spPr>
            <a:xfrm>
              <a:off x="8504250" y="4489800"/>
              <a:ext cx="653700" cy="653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24" name="Google Shape;324;p7"/>
            <p:cNvSpPr/>
            <p:nvPr/>
          </p:nvSpPr>
          <p:spPr>
            <a:xfrm>
              <a:off x="0" y="0"/>
              <a:ext cx="653700" cy="514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25" name="Google Shape;325;p7"/>
            <p:cNvSpPr/>
            <p:nvPr/>
          </p:nvSpPr>
          <p:spPr>
            <a:xfrm>
              <a:off x="322375" y="664300"/>
              <a:ext cx="8181900" cy="653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grpSp>
          <p:nvGrpSpPr>
            <p:cNvPr id="326" name="Google Shape;326;p7"/>
            <p:cNvGrpSpPr/>
            <p:nvPr/>
          </p:nvGrpSpPr>
          <p:grpSpPr>
            <a:xfrm>
              <a:off x="-207" y="664293"/>
              <a:ext cx="155867" cy="653721"/>
              <a:chOff x="5385375" y="498300"/>
              <a:chExt cx="802200" cy="556500"/>
            </a:xfrm>
          </p:grpSpPr>
          <p:sp>
            <p:nvSpPr>
              <p:cNvPr id="327" name="Google Shape;327;p7"/>
              <p:cNvSpPr/>
              <p:nvPr/>
            </p:nvSpPr>
            <p:spPr>
              <a:xfrm>
                <a:off x="5385375" y="498300"/>
                <a:ext cx="802200" cy="99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28" name="Google Shape;328;p7"/>
              <p:cNvSpPr/>
              <p:nvPr/>
            </p:nvSpPr>
            <p:spPr>
              <a:xfrm>
                <a:off x="5385375" y="726900"/>
                <a:ext cx="802200" cy="99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29" name="Google Shape;329;p7"/>
              <p:cNvSpPr/>
              <p:nvPr/>
            </p:nvSpPr>
            <p:spPr>
              <a:xfrm>
                <a:off x="5385375" y="955500"/>
                <a:ext cx="802200" cy="99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  <p:grpSp>
          <p:nvGrpSpPr>
            <p:cNvPr id="330" name="Google Shape;330;p7"/>
            <p:cNvGrpSpPr/>
            <p:nvPr/>
          </p:nvGrpSpPr>
          <p:grpSpPr>
            <a:xfrm>
              <a:off x="322384" y="4483463"/>
              <a:ext cx="666347" cy="666373"/>
              <a:chOff x="7134700" y="414375"/>
              <a:chExt cx="501919" cy="501900"/>
            </a:xfrm>
          </p:grpSpPr>
          <p:sp>
            <p:nvSpPr>
              <p:cNvPr id="331" name="Google Shape;331;p7"/>
              <p:cNvSpPr/>
              <p:nvPr/>
            </p:nvSpPr>
            <p:spPr>
              <a:xfrm>
                <a:off x="71347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32" name="Google Shape;332;p7"/>
              <p:cNvSpPr/>
              <p:nvPr/>
            </p:nvSpPr>
            <p:spPr>
              <a:xfrm>
                <a:off x="72871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33" name="Google Shape;333;p7"/>
              <p:cNvSpPr/>
              <p:nvPr/>
            </p:nvSpPr>
            <p:spPr>
              <a:xfrm>
                <a:off x="74395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34" name="Google Shape;334;p7"/>
              <p:cNvSpPr/>
              <p:nvPr/>
            </p:nvSpPr>
            <p:spPr>
              <a:xfrm>
                <a:off x="71347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35" name="Google Shape;335;p7"/>
              <p:cNvSpPr/>
              <p:nvPr/>
            </p:nvSpPr>
            <p:spPr>
              <a:xfrm>
                <a:off x="72871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36" name="Google Shape;336;p7"/>
              <p:cNvSpPr/>
              <p:nvPr/>
            </p:nvSpPr>
            <p:spPr>
              <a:xfrm>
                <a:off x="74395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37" name="Google Shape;337;p7"/>
              <p:cNvSpPr/>
              <p:nvPr/>
            </p:nvSpPr>
            <p:spPr>
              <a:xfrm>
                <a:off x="71347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38" name="Google Shape;338;p7"/>
              <p:cNvSpPr/>
              <p:nvPr/>
            </p:nvSpPr>
            <p:spPr>
              <a:xfrm>
                <a:off x="72871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39" name="Google Shape;339;p7"/>
              <p:cNvSpPr/>
              <p:nvPr/>
            </p:nvSpPr>
            <p:spPr>
              <a:xfrm>
                <a:off x="74395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40" name="Google Shape;340;p7"/>
              <p:cNvSpPr/>
              <p:nvPr/>
            </p:nvSpPr>
            <p:spPr>
              <a:xfrm>
                <a:off x="7134700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41" name="Google Shape;341;p7"/>
              <p:cNvSpPr/>
              <p:nvPr/>
            </p:nvSpPr>
            <p:spPr>
              <a:xfrm>
                <a:off x="7287100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42" name="Google Shape;342;p7"/>
              <p:cNvSpPr/>
              <p:nvPr/>
            </p:nvSpPr>
            <p:spPr>
              <a:xfrm>
                <a:off x="7439500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43" name="Google Shape;343;p7"/>
              <p:cNvSpPr/>
              <p:nvPr/>
            </p:nvSpPr>
            <p:spPr>
              <a:xfrm>
                <a:off x="75919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44" name="Google Shape;344;p7"/>
              <p:cNvSpPr/>
              <p:nvPr/>
            </p:nvSpPr>
            <p:spPr>
              <a:xfrm>
                <a:off x="75919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45" name="Google Shape;345;p7"/>
              <p:cNvSpPr/>
              <p:nvPr/>
            </p:nvSpPr>
            <p:spPr>
              <a:xfrm>
                <a:off x="75919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46" name="Google Shape;346;p7"/>
              <p:cNvSpPr/>
              <p:nvPr/>
            </p:nvSpPr>
            <p:spPr>
              <a:xfrm>
                <a:off x="7591919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  <p:grpSp>
          <p:nvGrpSpPr>
            <p:cNvPr id="347" name="Google Shape;347;p7"/>
            <p:cNvGrpSpPr/>
            <p:nvPr/>
          </p:nvGrpSpPr>
          <p:grpSpPr>
            <a:xfrm>
              <a:off x="8832384" y="670955"/>
              <a:ext cx="311815" cy="653721"/>
              <a:chOff x="5385375" y="498300"/>
              <a:chExt cx="802200" cy="556500"/>
            </a:xfrm>
          </p:grpSpPr>
          <p:sp>
            <p:nvSpPr>
              <p:cNvPr id="348" name="Google Shape;348;p7"/>
              <p:cNvSpPr/>
              <p:nvPr/>
            </p:nvSpPr>
            <p:spPr>
              <a:xfrm>
                <a:off x="5385375" y="498300"/>
                <a:ext cx="802200" cy="993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49" name="Google Shape;349;p7"/>
              <p:cNvSpPr/>
              <p:nvPr/>
            </p:nvSpPr>
            <p:spPr>
              <a:xfrm>
                <a:off x="5385375" y="726900"/>
                <a:ext cx="802200" cy="993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50" name="Google Shape;350;p7"/>
              <p:cNvSpPr/>
              <p:nvPr/>
            </p:nvSpPr>
            <p:spPr>
              <a:xfrm>
                <a:off x="5385375" y="955500"/>
                <a:ext cx="802200" cy="993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</p:grpSp>
      <p:sp>
        <p:nvSpPr>
          <p:cNvPr id="351" name="Google Shape;351;p7"/>
          <p:cNvSpPr txBox="1">
            <a:spLocks noGrp="1"/>
          </p:cNvSpPr>
          <p:nvPr>
            <p:ph type="title"/>
          </p:nvPr>
        </p:nvSpPr>
        <p:spPr>
          <a:xfrm>
            <a:off x="881467" y="885733"/>
            <a:ext cx="10457600" cy="871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352" name="Google Shape;352;p7"/>
          <p:cNvSpPr txBox="1">
            <a:spLocks noGrp="1"/>
          </p:cNvSpPr>
          <p:nvPr>
            <p:ph type="body" idx="1"/>
          </p:nvPr>
        </p:nvSpPr>
        <p:spPr>
          <a:xfrm>
            <a:off x="1563533" y="2132933"/>
            <a:ext cx="4596400" cy="385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474121" rtl="0">
              <a:spcBef>
                <a:spcPts val="800"/>
              </a:spcBef>
              <a:spcAft>
                <a:spcPts val="0"/>
              </a:spcAft>
              <a:buSzPts val="2000"/>
              <a:buChar char="▪"/>
              <a:defRPr sz="2667"/>
            </a:lvl1pPr>
            <a:lvl2pPr marL="1219170" lvl="1" indent="-474121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667"/>
            </a:lvl2pPr>
            <a:lvl3pPr marL="1828754" lvl="2" indent="-474121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667"/>
            </a:lvl3pPr>
            <a:lvl4pPr marL="2438339" lvl="3" indent="-474121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667"/>
            </a:lvl4pPr>
            <a:lvl5pPr marL="3047924" lvl="4" indent="-474121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667"/>
            </a:lvl5pPr>
            <a:lvl6pPr marL="3657509" lvl="5" indent="-474121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667"/>
            </a:lvl6pPr>
            <a:lvl7pPr marL="4267093" lvl="6" indent="-474121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667"/>
            </a:lvl7pPr>
            <a:lvl8pPr marL="4876678" lvl="7" indent="-474121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667"/>
            </a:lvl8pPr>
            <a:lvl9pPr marL="5486263" lvl="8" indent="-474121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667"/>
            </a:lvl9pPr>
          </a:lstStyle>
          <a:p>
            <a:endParaRPr/>
          </a:p>
        </p:txBody>
      </p:sp>
      <p:sp>
        <p:nvSpPr>
          <p:cNvPr id="353" name="Google Shape;353;p7"/>
          <p:cNvSpPr txBox="1">
            <a:spLocks noGrp="1"/>
          </p:cNvSpPr>
          <p:nvPr>
            <p:ph type="body" idx="2"/>
          </p:nvPr>
        </p:nvSpPr>
        <p:spPr>
          <a:xfrm>
            <a:off x="6742517" y="2132933"/>
            <a:ext cx="4596400" cy="385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474121" rtl="0">
              <a:spcBef>
                <a:spcPts val="800"/>
              </a:spcBef>
              <a:spcAft>
                <a:spcPts val="0"/>
              </a:spcAft>
              <a:buSzPts val="2000"/>
              <a:buChar char="▪"/>
              <a:defRPr sz="2667"/>
            </a:lvl1pPr>
            <a:lvl2pPr marL="1219170" lvl="1" indent="-474121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667"/>
            </a:lvl2pPr>
            <a:lvl3pPr marL="1828754" lvl="2" indent="-474121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667"/>
            </a:lvl3pPr>
            <a:lvl4pPr marL="2438339" lvl="3" indent="-474121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667"/>
            </a:lvl4pPr>
            <a:lvl5pPr marL="3047924" lvl="4" indent="-474121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667"/>
            </a:lvl5pPr>
            <a:lvl6pPr marL="3657509" lvl="5" indent="-474121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667"/>
            </a:lvl6pPr>
            <a:lvl7pPr marL="4267093" lvl="6" indent="-474121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667"/>
            </a:lvl7pPr>
            <a:lvl8pPr marL="4876678" lvl="7" indent="-474121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667"/>
            </a:lvl8pPr>
            <a:lvl9pPr marL="5486263" lvl="8" indent="-474121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667"/>
            </a:lvl9pPr>
          </a:lstStyle>
          <a:p>
            <a:endParaRPr/>
          </a:p>
        </p:txBody>
      </p:sp>
      <p:sp>
        <p:nvSpPr>
          <p:cNvPr id="354" name="Google Shape;354;p7"/>
          <p:cNvSpPr txBox="1">
            <a:spLocks noGrp="1"/>
          </p:cNvSpPr>
          <p:nvPr>
            <p:ph type="sldNum" idx="12"/>
          </p:nvPr>
        </p:nvSpPr>
        <p:spPr>
          <a:xfrm>
            <a:off x="11339005" y="5986400"/>
            <a:ext cx="871600" cy="871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algn="ctr"/>
            <a:fld id="{00000000-1234-1234-1234-123412341234}" type="slidenum">
              <a:rPr lang="en" smtClean="0"/>
              <a:pPr algn="ctr"/>
              <a:t>‹#›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326796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1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1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A41B4-0BF4-834D-8014-226AEF809757}" type="datetimeFigureOut">
              <a:rPr lang="en-US" smtClean="0"/>
              <a:t>11/29/23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151F-1ABB-FC4B-B79A-923FFBFB97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1960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</p:grpSp>
      <p:sp>
        <p:nvSpPr>
          <p:cNvPr id="15" name="Title 14">
            <a:extLst>
              <a:ext uri="{FF2B5EF4-FFF2-40B4-BE49-F238E27FC236}">
                <a16:creationId xmlns:a16="http://schemas.microsoft.com/office/drawing/2014/main" id="{B78DCB74-D75C-A010-7A21-F2ABB54BD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5998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”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  <p:sldLayoutId id="2147483668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s://www.atlantapublicschools.us/Page/4020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/>
          <a:lstStyle/>
          <a:p>
            <a:r>
              <a:rPr lang="en-US" dirty="0"/>
              <a:t>Strategic Plan Update 2023 -2024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/>
          <a:lstStyle/>
          <a:p>
            <a:r>
              <a:rPr lang="en-US" dirty="0"/>
              <a:t>Sylvan Hills Middle School GO Team Meeting 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7CCF58-9B83-4A4F-8CA9-3D9C9BB7A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CA97C8F-6255-CEE2-7FC8-74823B4FD90E}"/>
              </a:ext>
            </a:extLst>
          </p:cNvPr>
          <p:cNvSpPr txBox="1"/>
          <p:nvPr/>
        </p:nvSpPr>
        <p:spPr>
          <a:xfrm>
            <a:off x="207304" y="37924"/>
            <a:ext cx="78546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u="sng" dirty="0">
                <a:solidFill>
                  <a:schemeClr val="bg1"/>
                </a:solidFill>
              </a:rPr>
              <a:t>Discussion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7172DC-CB6E-9DB3-7722-07605C16EB74}"/>
              </a:ext>
            </a:extLst>
          </p:cNvPr>
          <p:cNvSpPr txBox="1"/>
          <p:nvPr/>
        </p:nvSpPr>
        <p:spPr>
          <a:xfrm>
            <a:off x="960120" y="1474619"/>
            <a:ext cx="785469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Strategic Plan Priority Ranking</a:t>
            </a:r>
          </a:p>
          <a:p>
            <a:endParaRPr lang="en-US" sz="4400" b="1" dirty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 preparation for the 2024-2025 Budget Development (January–March 2024), the GO Team needs to rank its Strategic Plan Priorities. Use the next slide to capture the priority ranking.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67214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B6A01D7-8FA4-5D34-9FD8-B467520D4E76}"/>
              </a:ext>
            </a:extLst>
          </p:cNvPr>
          <p:cNvSpPr txBox="1">
            <a:spLocks/>
          </p:cNvSpPr>
          <p:nvPr/>
        </p:nvSpPr>
        <p:spPr>
          <a:xfrm>
            <a:off x="68365" y="76912"/>
            <a:ext cx="8289421" cy="1700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accent2"/>
                </a:solidFill>
              </a:rPr>
              <a:t>Strategic Plan</a:t>
            </a:r>
          </a:p>
          <a:p>
            <a:pPr algn="ctr"/>
            <a:r>
              <a:rPr lang="en-US" dirty="0">
                <a:solidFill>
                  <a:schemeClr val="accent2"/>
                </a:solidFill>
              </a:rPr>
              <a:t>Priority Ranking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AF32C4-89EA-FD40-34E7-595997B7F1F5}"/>
              </a:ext>
            </a:extLst>
          </p:cNvPr>
          <p:cNvSpPr txBox="1"/>
          <p:nvPr/>
        </p:nvSpPr>
        <p:spPr>
          <a:xfrm>
            <a:off x="470017" y="2144995"/>
            <a:ext cx="7486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en-US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C0C8B02-3910-1291-098C-2B2D7DFD639C}"/>
              </a:ext>
            </a:extLst>
          </p:cNvPr>
          <p:cNvSpPr txBox="1"/>
          <p:nvPr/>
        </p:nvSpPr>
        <p:spPr>
          <a:xfrm>
            <a:off x="1351901" y="1775663"/>
            <a:ext cx="6062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Insert the school’s priorities from Higher to Lower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52E0AB-8808-4E3B-A7F0-F54619698A17}"/>
              </a:ext>
            </a:extLst>
          </p:cNvPr>
          <p:cNvSpPr txBox="1"/>
          <p:nvPr/>
        </p:nvSpPr>
        <p:spPr>
          <a:xfrm>
            <a:off x="1143649" y="2512465"/>
            <a:ext cx="699233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Improve students’ mathematics performance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Improve students’ reading language arts/ writing performance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Regularly engage students in research and reflection on personal data and growth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Provide ongoing professional learning and development opportunities for all faculty/staff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Consistently inform and engage school families, community and partners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Recruit and maintain highly talented faculty/staff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Increase the number of students in higher level and STEM classes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Continuously align people and resources to maximize impact</a:t>
            </a: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6A78CE96-E5BA-EF3A-7B27-C48C2EC93A32}"/>
              </a:ext>
            </a:extLst>
          </p:cNvPr>
          <p:cNvSpPr/>
          <p:nvPr/>
        </p:nvSpPr>
        <p:spPr>
          <a:xfrm>
            <a:off x="392649" y="2587752"/>
            <a:ext cx="502920" cy="3538728"/>
          </a:xfrm>
          <a:prstGeom prst="downArrow">
            <a:avLst/>
          </a:prstGeom>
          <a:solidFill>
            <a:schemeClr val="accent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5BC8D2-E0D2-48A1-071D-45B80C433627}"/>
              </a:ext>
            </a:extLst>
          </p:cNvPr>
          <p:cNvSpPr txBox="1"/>
          <p:nvPr/>
        </p:nvSpPr>
        <p:spPr>
          <a:xfrm>
            <a:off x="260029" y="2263641"/>
            <a:ext cx="7681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3"/>
                </a:solidFill>
              </a:rPr>
              <a:t>Higher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2AA40D-00A5-285B-67A0-5260578C2903}"/>
              </a:ext>
            </a:extLst>
          </p:cNvPr>
          <p:cNvSpPr txBox="1"/>
          <p:nvPr/>
        </p:nvSpPr>
        <p:spPr>
          <a:xfrm>
            <a:off x="285003" y="6126480"/>
            <a:ext cx="7182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3"/>
                </a:solidFill>
              </a:rPr>
              <a:t>Lower</a:t>
            </a:r>
          </a:p>
        </p:txBody>
      </p:sp>
    </p:spTree>
    <p:extLst>
      <p:ext uri="{BB962C8B-B14F-4D97-AF65-F5344CB8AC3E}">
        <p14:creationId xmlns:p14="http://schemas.microsoft.com/office/powerpoint/2010/main" val="3916734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71EB4-1897-A26B-CE0C-A361189FA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on the</a:t>
            </a:r>
            <a:br>
              <a:rPr lang="en-US" dirty="0"/>
            </a:br>
            <a:r>
              <a:rPr lang="en-US" dirty="0"/>
              <a:t>Strategic Plan Priorities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2EF17-9FAA-6AF4-95B2-7A93F7B22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AE0278B-2BD8-E6C7-0D19-291F906AE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478025"/>
            <a:ext cx="8387988" cy="37030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GO Team needs to </a:t>
            </a:r>
            <a:r>
              <a:rPr lang="en-US" sz="3200" b="1" dirty="0">
                <a:solidFill>
                  <a:schemeClr val="accent3"/>
                </a:solidFill>
              </a:rPr>
              <a:t>TAKE ACTION (vote)</a:t>
            </a:r>
            <a:r>
              <a:rPr lang="en-US" sz="3200" dirty="0">
                <a:solidFill>
                  <a:schemeClr val="accent3"/>
                </a:solidFill>
              </a:rPr>
              <a:t> 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 its ranked Strategic Plan Priorities. After the motion and a second, the GO Team may have additional discussion. Once discussion is concluded, the GO Team will vote.</a:t>
            </a:r>
          </a:p>
        </p:txBody>
      </p:sp>
    </p:spTree>
    <p:extLst>
      <p:ext uri="{BB962C8B-B14F-4D97-AF65-F5344CB8AC3E}">
        <p14:creationId xmlns:p14="http://schemas.microsoft.com/office/powerpoint/2010/main" val="2741100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>
            <a:extLst>
              <a:ext uri="{FF2B5EF4-FFF2-40B4-BE49-F238E27FC236}">
                <a16:creationId xmlns:a16="http://schemas.microsoft.com/office/drawing/2014/main" id="{5B281EC0-02EA-9AD2-DC9E-AD3BD9692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7864" y="444281"/>
            <a:ext cx="7261525" cy="117621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 dirty="0">
                <a:solidFill>
                  <a:schemeClr val="accent2"/>
                </a:solidFill>
              </a:rPr>
              <a:t>Where we’re going</a:t>
            </a: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C5DF341F-E3B8-7BDA-DFF8-2F93D088B9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7865" y="1961198"/>
            <a:ext cx="6318776" cy="2254186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At our next meeting we will begin the discussion of the 2024-2025 budget.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Let me or the Chair know of any additional information you need for our future discussion.</a:t>
            </a: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53F71CAA-F32D-4F48-0E12-F8055A933F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67800" y="6356350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94A09A9-5501-47C1-A89A-A340965A2BE2}" type="slidenum">
              <a:rPr lang="en-US" smtClean="0"/>
              <a:pPr>
                <a:spcAft>
                  <a:spcPts val="60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913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46A7A-95AF-C349-92BD-0C3D30C0D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0951023">
            <a:off x="847607" y="4247501"/>
            <a:ext cx="6639479" cy="1665527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sz="7300" dirty="0">
                <a:latin typeface="+mn-lt"/>
              </a:rPr>
              <a:t>Connect </a:t>
            </a:r>
            <a:br>
              <a:rPr lang="en-US" sz="7300" dirty="0">
                <a:latin typeface="+mn-lt"/>
              </a:rPr>
            </a:br>
            <a:r>
              <a:rPr lang="en-US" sz="7300" dirty="0">
                <a:latin typeface="+mn-lt"/>
              </a:rPr>
              <a:t>with US!</a:t>
            </a:r>
            <a:br>
              <a:rPr lang="en-US" dirty="0"/>
            </a:br>
            <a:endParaRPr lang="en-US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BD83D943-742D-234E-8C0D-539FA7A807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767" y="1202267"/>
            <a:ext cx="2362200" cy="2362200"/>
          </a:xfrm>
          <a:solidFill>
            <a:schemeClr val="bg1"/>
          </a:solidFill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9F9319E-15D1-7045-A835-DA2EDCFDD260}"/>
              </a:ext>
            </a:extLst>
          </p:cNvPr>
          <p:cNvSpPr txBox="1"/>
          <p:nvPr/>
        </p:nvSpPr>
        <p:spPr>
          <a:xfrm>
            <a:off x="750309" y="484728"/>
            <a:ext cx="39502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@apssylvanhillsms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A2E5DCA-2858-9140-A97C-BD131D395011}"/>
              </a:ext>
            </a:extLst>
          </p:cNvPr>
          <p:cNvSpPr txBox="1"/>
          <p:nvPr/>
        </p:nvSpPr>
        <p:spPr>
          <a:xfrm>
            <a:off x="8355115" y="5973234"/>
            <a:ext cx="3950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@apssylvanhills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93C0A6F-8714-A641-B291-058B70BE4C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5846" y="3564467"/>
            <a:ext cx="2408767" cy="2408767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B80AD1C3-02CD-304D-B36A-8E7BD229CDC8}"/>
              </a:ext>
            </a:extLst>
          </p:cNvPr>
          <p:cNvSpPr/>
          <p:nvPr/>
        </p:nvSpPr>
        <p:spPr>
          <a:xfrm>
            <a:off x="3895021" y="2871301"/>
            <a:ext cx="76052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>
                <a:hlinkClick r:id="rId4"/>
              </a:rPr>
              <a:t>https://www.atlantapublicschools.us/Page/4020</a:t>
            </a: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87574804-8554-554A-95A1-A94E89F30A9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7012" y="194576"/>
            <a:ext cx="25654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7233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1EEC3C3-EFE8-4D4D-908F-2CC1664998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5868" y="1356221"/>
            <a:ext cx="7137400" cy="3996944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070FC4A-1505-4F4A-9C8C-38C503E40E9A}"/>
              </a:ext>
            </a:extLst>
          </p:cNvPr>
          <p:cNvSpPr/>
          <p:nvPr/>
        </p:nvSpPr>
        <p:spPr>
          <a:xfrm>
            <a:off x="242726" y="202059"/>
            <a:ext cx="35280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Questions?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C1B1B21-049F-0D4C-A660-E4EBDC2F017D}"/>
              </a:ext>
            </a:extLst>
          </p:cNvPr>
          <p:cNvSpPr/>
          <p:nvPr/>
        </p:nvSpPr>
        <p:spPr>
          <a:xfrm>
            <a:off x="253208" y="5596929"/>
            <a:ext cx="33211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Concerns?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799F949-495F-8546-84A2-B76B847502C4}"/>
              </a:ext>
            </a:extLst>
          </p:cNvPr>
          <p:cNvSpPr/>
          <p:nvPr/>
        </p:nvSpPr>
        <p:spPr>
          <a:xfrm>
            <a:off x="261931" y="2899493"/>
            <a:ext cx="34896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Feedback?</a:t>
            </a:r>
          </a:p>
        </p:txBody>
      </p:sp>
    </p:spTree>
    <p:extLst>
      <p:ext uri="{BB962C8B-B14F-4D97-AF65-F5344CB8AC3E}">
        <p14:creationId xmlns:p14="http://schemas.microsoft.com/office/powerpoint/2010/main" val="30512093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706C9-F26D-46CA-93BF-8C27012F6B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Thank you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9025F-68D1-4F50-8480-3F981455D4D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41100" y="6356350"/>
            <a:ext cx="850900" cy="365125"/>
          </a:xfrm>
        </p:spPr>
        <p:txBody>
          <a:bodyPr/>
          <a:lstStyle/>
          <a:p>
            <a:pPr lvl="0"/>
            <a:fld id="{D76B855D-E9CC-4FF8-AD85-6CDC7B89A0DE}" type="slidenum">
              <a:rPr lang="en-US" noProof="0" smtClean="0"/>
              <a:pPr lvl="0"/>
              <a:t>16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62258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" sz="4800" b="1" dirty="0"/>
              <a:t> </a:t>
            </a:r>
            <a:r>
              <a:rPr lang="en" sz="4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Agenda</a:t>
            </a:r>
            <a:endParaRPr lang="en-US" sz="4267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884" y="1757333"/>
            <a:ext cx="6348761" cy="5100667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en-US" sz="1600" b="1" dirty="0"/>
              <a:t>Call to Order</a:t>
            </a:r>
          </a:p>
          <a:p>
            <a:pPr lvl="0">
              <a:lnSpc>
                <a:spcPct val="100000"/>
              </a:lnSpc>
            </a:pPr>
            <a:r>
              <a:rPr lang="en-US" sz="1600" b="1" dirty="0"/>
              <a:t>Norms</a:t>
            </a:r>
          </a:p>
          <a:p>
            <a:pPr lvl="0">
              <a:lnSpc>
                <a:spcPct val="100000"/>
              </a:lnSpc>
            </a:pPr>
            <a:r>
              <a:rPr lang="en-US" sz="1600" b="1" dirty="0"/>
              <a:t>Roll Call</a:t>
            </a:r>
            <a:endParaRPr lang="en-US" sz="1600" dirty="0"/>
          </a:p>
          <a:p>
            <a:pPr lvl="0">
              <a:lnSpc>
                <a:spcPct val="100000"/>
              </a:lnSpc>
            </a:pPr>
            <a:r>
              <a:rPr lang="en-US" sz="1600" b="1" dirty="0"/>
              <a:t>Action Items </a:t>
            </a:r>
            <a:endParaRPr lang="en-US" sz="1600" dirty="0"/>
          </a:p>
          <a:p>
            <a:pPr lvl="1">
              <a:lnSpc>
                <a:spcPct val="100000"/>
              </a:lnSpc>
            </a:pPr>
            <a:r>
              <a:rPr lang="en-US" sz="1600" dirty="0"/>
              <a:t>Approval of Agenda 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Approval of Previous Minutes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Approve Strategic Plan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Ranking the Strategic Plan Priorities</a:t>
            </a:r>
          </a:p>
          <a:p>
            <a:pPr lvl="0">
              <a:lnSpc>
                <a:spcPct val="100000"/>
              </a:lnSpc>
            </a:pPr>
            <a:r>
              <a:rPr lang="en-US" sz="1600" b="1" dirty="0"/>
              <a:t>Discussion Items </a:t>
            </a:r>
            <a:endParaRPr lang="en-US" sz="1600" dirty="0"/>
          </a:p>
          <a:p>
            <a:pPr lvl="1">
              <a:lnSpc>
                <a:spcPct val="100000"/>
              </a:lnSpc>
            </a:pPr>
            <a:r>
              <a:rPr lang="en-US" sz="1600" dirty="0"/>
              <a:t>CIP Plan Check In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Progress on the Strategic Plan Priorities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Strategic Plan Priorities</a:t>
            </a:r>
          </a:p>
          <a:p>
            <a:pPr lvl="0">
              <a:lnSpc>
                <a:spcPct val="100000"/>
              </a:lnSpc>
            </a:pPr>
            <a:r>
              <a:rPr lang="en-US" sz="1600" b="1" dirty="0"/>
              <a:t>Information Items/ Announcements</a:t>
            </a:r>
            <a:endParaRPr lang="en-US" sz="1600" dirty="0"/>
          </a:p>
          <a:p>
            <a:pPr lvl="0">
              <a:lnSpc>
                <a:spcPct val="100000"/>
              </a:lnSpc>
            </a:pPr>
            <a:r>
              <a:rPr lang="en-US" sz="1600" b="1" dirty="0"/>
              <a:t>Adjournment</a:t>
            </a:r>
            <a:endParaRPr lang="en-US" sz="1600" dirty="0"/>
          </a:p>
          <a:p>
            <a:pPr marL="135463" indent="0">
              <a:buNone/>
            </a:pP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2</a:t>
            </a:fld>
            <a:endParaRPr lang="e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564252-8325-3B4F-A912-06EDE3C389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4970" y="2118165"/>
            <a:ext cx="4304036" cy="4304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983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B4DC014-5EDD-824D-AA82-C85C36C6737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4497" y="541867"/>
            <a:ext cx="4863967" cy="6316133"/>
          </a:xfr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71BD50A-825B-5441-B4A0-8C2F5C459A0E}"/>
              </a:ext>
            </a:extLst>
          </p:cNvPr>
          <p:cNvSpPr/>
          <p:nvPr/>
        </p:nvSpPr>
        <p:spPr>
          <a:xfrm>
            <a:off x="5659174" y="80203"/>
            <a:ext cx="5242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0160">
                  <a:solidFill>
                    <a:schemeClr val="accent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Let’s commit to: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39DA92-2CE4-B141-8857-F198B5DFC819}"/>
              </a:ext>
            </a:extLst>
          </p:cNvPr>
          <p:cNvSpPr txBox="1"/>
          <p:nvPr/>
        </p:nvSpPr>
        <p:spPr>
          <a:xfrm>
            <a:off x="4415884" y="1214220"/>
            <a:ext cx="7511033" cy="5602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4792" indent="-304792">
              <a:lnSpc>
                <a:spcPct val="110000"/>
              </a:lnSpc>
              <a:buSzPts val="2400"/>
              <a:buChar char="•"/>
            </a:pPr>
            <a:r>
              <a:rPr lang="en-US" sz="2133" dirty="0"/>
              <a:t>Wearing masks and socially distancing</a:t>
            </a:r>
          </a:p>
          <a:p>
            <a:pPr marL="304792" indent="-304792">
              <a:lnSpc>
                <a:spcPct val="110000"/>
              </a:lnSpc>
              <a:buSzPts val="2400"/>
              <a:buChar char="•"/>
            </a:pPr>
            <a:r>
              <a:rPr lang="en-US" sz="2133" dirty="0"/>
              <a:t>Being present and engaging meaningfully so that we can learn from each other (i.e. Cameras on)</a:t>
            </a:r>
          </a:p>
          <a:p>
            <a:pPr marL="304792" indent="-304792">
              <a:lnSpc>
                <a:spcPct val="110000"/>
              </a:lnSpc>
              <a:spcBef>
                <a:spcPts val="933"/>
              </a:spcBef>
              <a:buSzPts val="2400"/>
              <a:buFontTx/>
              <a:buChar char="•"/>
            </a:pPr>
            <a:r>
              <a:rPr lang="en-US" sz="2133" dirty="0"/>
              <a:t>Refrain from using electronic devices unless required to engage in the work</a:t>
            </a:r>
          </a:p>
          <a:p>
            <a:pPr marL="304792" indent="-304792">
              <a:lnSpc>
                <a:spcPct val="110000"/>
              </a:lnSpc>
              <a:spcBef>
                <a:spcPts val="933"/>
              </a:spcBef>
              <a:buSzPts val="2400"/>
              <a:buFontTx/>
              <a:buChar char="•"/>
            </a:pPr>
            <a:r>
              <a:rPr lang="en-US" sz="2133" dirty="0"/>
              <a:t>Muting your microphone (</a:t>
            </a:r>
            <a:r>
              <a:rPr lang="en-US" sz="2133" b="1" dirty="0"/>
              <a:t>VIRTUAL</a:t>
            </a:r>
            <a:r>
              <a:rPr lang="en-US" sz="2133" dirty="0"/>
              <a:t>) and </a:t>
            </a:r>
            <a:r>
              <a:rPr lang="en-US" sz="2133" i="1" dirty="0"/>
              <a:t>minimizing</a:t>
            </a:r>
            <a:r>
              <a:rPr lang="en-US" sz="2133" dirty="0"/>
              <a:t> extraneous conversations</a:t>
            </a:r>
          </a:p>
          <a:p>
            <a:pPr marL="304792" indent="-304792">
              <a:lnSpc>
                <a:spcPct val="110000"/>
              </a:lnSpc>
              <a:spcBef>
                <a:spcPts val="933"/>
              </a:spcBef>
              <a:buSzPts val="2400"/>
              <a:buFontTx/>
              <a:buChar char="•"/>
            </a:pPr>
            <a:r>
              <a:rPr lang="en-US" sz="2133" dirty="0"/>
              <a:t>Assuming good will</a:t>
            </a:r>
          </a:p>
          <a:p>
            <a:pPr marL="304792" indent="-304792">
              <a:lnSpc>
                <a:spcPct val="110000"/>
              </a:lnSpc>
              <a:spcBef>
                <a:spcPts val="933"/>
              </a:spcBef>
              <a:buSzPts val="2400"/>
              <a:buChar char="•"/>
            </a:pPr>
            <a:r>
              <a:rPr lang="en-US" sz="2133" dirty="0"/>
              <a:t>Allowing all voices of the team to be heard</a:t>
            </a:r>
          </a:p>
          <a:p>
            <a:pPr marL="304792" indent="-304792">
              <a:lnSpc>
                <a:spcPct val="110000"/>
              </a:lnSpc>
              <a:spcBef>
                <a:spcPts val="933"/>
              </a:spcBef>
              <a:buSzPts val="2400"/>
              <a:buChar char="•"/>
            </a:pPr>
            <a:r>
              <a:rPr lang="en-US" sz="2133" dirty="0"/>
              <a:t>Focusing on the day’s content</a:t>
            </a:r>
          </a:p>
          <a:p>
            <a:pPr marL="304792" indent="-304792">
              <a:lnSpc>
                <a:spcPct val="110000"/>
              </a:lnSpc>
              <a:spcBef>
                <a:spcPts val="933"/>
              </a:spcBef>
              <a:buSzPts val="2400"/>
              <a:buChar char="•"/>
            </a:pPr>
            <a:r>
              <a:rPr lang="en-US" sz="2133" dirty="0"/>
              <a:t>Starting and ending on time</a:t>
            </a:r>
          </a:p>
          <a:p>
            <a:pPr marL="304792" indent="-304792">
              <a:lnSpc>
                <a:spcPct val="110000"/>
              </a:lnSpc>
              <a:spcBef>
                <a:spcPts val="933"/>
              </a:spcBef>
              <a:buSzPts val="2400"/>
              <a:buChar char="•"/>
            </a:pPr>
            <a:r>
              <a:rPr lang="en-US" sz="2133" dirty="0"/>
              <a:t>Being gracious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96383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B0FBFB-EECD-BC49-B3EC-81FD66424E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4</a:t>
            </a:fld>
            <a:endParaRPr lang="e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F464A7-C136-8C4A-9F54-323080A66001}"/>
              </a:ext>
            </a:extLst>
          </p:cNvPr>
          <p:cNvSpPr/>
          <p:nvPr/>
        </p:nvSpPr>
        <p:spPr>
          <a:xfrm>
            <a:off x="2055408" y="850833"/>
            <a:ext cx="8348824" cy="943785"/>
          </a:xfrm>
          <a:prstGeom prst="rect">
            <a:avLst/>
          </a:prstGeom>
          <a:noFill/>
        </p:spPr>
        <p:txBody>
          <a:bodyPr wrap="none" lIns="121920" tIns="60960" rIns="121920" bIns="60960">
            <a:spAutoFit/>
          </a:bodyPr>
          <a:lstStyle/>
          <a:p>
            <a:pPr algn="ctr"/>
            <a:r>
              <a:rPr lang="en-US" sz="5333" b="1" spc="67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GO TEAM MEMBERS 23-24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5694EC2-747C-C04B-BB6B-468EFA46DA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035056"/>
              </p:ext>
            </p:extLst>
          </p:nvPr>
        </p:nvGraphicFramePr>
        <p:xfrm>
          <a:off x="2318367" y="1913467"/>
          <a:ext cx="8128000" cy="5730240"/>
        </p:xfrm>
        <a:graphic>
          <a:graphicData uri="http://schemas.openxmlformats.org/drawingml/2006/table">
            <a:tbl>
              <a:tblPr firstRow="1" bandRow="1"/>
              <a:tblGrid>
                <a:gridCol w="4064000">
                  <a:extLst>
                    <a:ext uri="{9D8B030D-6E8A-4147-A177-3AD203B41FA5}">
                      <a16:colId xmlns:a16="http://schemas.microsoft.com/office/drawing/2014/main" val="86821734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274735305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NAME</a:t>
                      </a:r>
                    </a:p>
                  </a:txBody>
                  <a:tcPr marL="121920" marR="121920" marT="60960" marB="6096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ROLE</a:t>
                      </a:r>
                    </a:p>
                  </a:txBody>
                  <a:tcPr marL="121920" marR="121920" marT="60960" marB="6096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972244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Mr. Larry A. Guilford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Principal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539644995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Ms. Jessica Bracey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Parent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314042721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Ms. </a:t>
                      </a:r>
                      <a:r>
                        <a:rPr lang="en-US" sz="2400" dirty="0" err="1"/>
                        <a:t>Devette</a:t>
                      </a:r>
                      <a:r>
                        <a:rPr lang="en-US" sz="2400" dirty="0"/>
                        <a:t> Wilson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Parent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20257173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Ms.</a:t>
                      </a:r>
                      <a:r>
                        <a:rPr lang="en-US" sz="2400" baseline="0" dirty="0"/>
                        <a:t> Qiana Gordon</a:t>
                      </a:r>
                      <a:endParaRPr lang="en-US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Parent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739647218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Ms. Jayla Bailey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Staff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011988033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Ms. Diamond Leben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Staff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474040363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Ms. Crawley-James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Staff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94621731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Mr. Durand Bailey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Community Member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2893067022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Mr. Tony Owens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Community Member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507947234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Ms. Conyashie Jordan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Swing Seat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269052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588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0" tIns="0" rIns="0" bIns="0" rtlCol="0" anchor="ctr" anchorCtr="0">
            <a:noAutofit/>
          </a:bodyPr>
          <a:lstStyle/>
          <a:p>
            <a:r>
              <a:rPr lang="en" sz="4800" b="1" dirty="0"/>
              <a:t>Action Items</a:t>
            </a:r>
            <a:endParaRPr sz="4800" b="1" dirty="0"/>
          </a:p>
        </p:txBody>
      </p:sp>
      <p:sp>
        <p:nvSpPr>
          <p:cNvPr id="523" name="Google Shape;523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" sz="1600" b="1" dirty="0"/>
              <a:t>.</a:t>
            </a:r>
            <a:endParaRPr dirty="0"/>
          </a:p>
        </p:txBody>
      </p:sp>
      <p:sp>
        <p:nvSpPr>
          <p:cNvPr id="522" name="Google Shape;522;p14"/>
          <p:cNvSpPr txBox="1">
            <a:spLocks noGrp="1"/>
          </p:cNvSpPr>
          <p:nvPr>
            <p:ph type="body" idx="2"/>
          </p:nvPr>
        </p:nvSpPr>
        <p:spPr>
          <a:xfrm>
            <a:off x="4275773" y="2561340"/>
            <a:ext cx="7181092" cy="3047533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lvl="1">
              <a:buFont typeface="Wingdings" pitchFamily="2" charset="2"/>
              <a:buChar char="ü"/>
            </a:pPr>
            <a:r>
              <a:rPr lang="en-US" sz="3733" dirty="0"/>
              <a:t>Approval of Agenda</a:t>
            </a:r>
          </a:p>
          <a:p>
            <a:pPr lvl="1">
              <a:buFont typeface="Wingdings" pitchFamily="2" charset="2"/>
              <a:buChar char="ü"/>
            </a:pPr>
            <a:r>
              <a:rPr lang="en-US" sz="3733" dirty="0"/>
              <a:t>Approval of Previous Minutes</a:t>
            </a:r>
          </a:p>
          <a:p>
            <a:pPr lvl="1">
              <a:buFont typeface="Wingdings" pitchFamily="2" charset="2"/>
              <a:buChar char="ü"/>
            </a:pPr>
            <a:endParaRPr lang="en-US" sz="3733" dirty="0"/>
          </a:p>
          <a:p>
            <a:pPr marL="745048" lvl="1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endParaRPr sz="1600" b="1" dirty="0"/>
          </a:p>
        </p:txBody>
      </p:sp>
      <p:sp>
        <p:nvSpPr>
          <p:cNvPr id="525" name="Google Shape;525;p1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vert="horz" wrap="square" lIns="0" tIns="0" rIns="0" bIns="0" rtlCol="0" anchor="ctr" anchorCtr="0">
            <a:noAutofit/>
          </a:bodyPr>
          <a:lstStyle/>
          <a:p>
            <a:pPr algn="ctr"/>
            <a:fld id="{00000000-1234-1234-1234-123412341234}" type="slidenum">
              <a:rPr lang="en"/>
              <a:pPr algn="ctr"/>
              <a:t>5</a:t>
            </a:fld>
            <a:endParaRPr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E33251A-27CB-9F44-8289-B5CDE901C0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919" y="3298906"/>
            <a:ext cx="2820853" cy="282085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3A556F6-D7D1-6A42-BC37-533B00E5951C}"/>
              </a:ext>
            </a:extLst>
          </p:cNvPr>
          <p:cNvSpPr/>
          <p:nvPr/>
        </p:nvSpPr>
        <p:spPr>
          <a:xfrm rot="20470582">
            <a:off x="-118841" y="2309697"/>
            <a:ext cx="5695692" cy="861774"/>
          </a:xfrm>
          <a:prstGeom prst="rect">
            <a:avLst/>
          </a:prstGeom>
          <a:noFill/>
        </p:spPr>
        <p:txBody>
          <a:bodyPr wrap="square" lIns="121920" tIns="60960" rIns="121920" bIns="60960">
            <a:spAutoFit/>
          </a:bodyPr>
          <a:lstStyle/>
          <a:p>
            <a:pPr algn="ctr"/>
            <a:r>
              <a:rPr lang="en-US" sz="4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Action Items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8212" y="2235200"/>
            <a:ext cx="6245912" cy="2387600"/>
          </a:xfrm>
        </p:spPr>
        <p:txBody>
          <a:bodyPr anchor="ctr"/>
          <a:lstStyle/>
          <a:p>
            <a:r>
              <a:rPr lang="en-US"/>
              <a:t>Strategic Plan Progress</a:t>
            </a:r>
          </a:p>
        </p:txBody>
      </p:sp>
    </p:spTree>
    <p:extLst>
      <p:ext uri="{BB962C8B-B14F-4D97-AF65-F5344CB8AC3E}">
        <p14:creationId xmlns:p14="http://schemas.microsoft.com/office/powerpoint/2010/main" val="3446797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8F5F8-EFB6-04EF-A70B-D6D80822B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729" y="58537"/>
            <a:ext cx="5387432" cy="812483"/>
          </a:xfrm>
        </p:spPr>
        <p:txBody>
          <a:bodyPr anchor="b">
            <a:normAutofit/>
          </a:bodyPr>
          <a:lstStyle/>
          <a:p>
            <a:r>
              <a:rPr lang="en-US" sz="4400" dirty="0">
                <a:solidFill>
                  <a:schemeClr val="accent2"/>
                </a:solidFill>
              </a:rPr>
              <a:t>Our Strategic Plan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9B3CAB1A-E048-8F02-FBCF-9984FC7148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294A09A9-5501-47C1-A89A-A340965A2BE2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5D100A-2909-09E3-3636-F7BFA09B6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0730" y="777234"/>
            <a:ext cx="9463595" cy="5881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459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71EB4-1897-A26B-CE0C-A361189FA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on the Updated Strategic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2EF17-9FAA-6AF4-95B2-7A93F7B22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AE0278B-2BD8-E6C7-0D19-291F906AE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478025"/>
            <a:ext cx="8387988" cy="37030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GO Team needs to </a:t>
            </a:r>
            <a:r>
              <a:rPr lang="en-US" sz="3200" b="1" dirty="0">
                <a:solidFill>
                  <a:schemeClr val="accent3"/>
                </a:solidFill>
              </a:rPr>
              <a:t>TAKE ACTION (vote)</a:t>
            </a:r>
            <a:r>
              <a:rPr lang="en-US" sz="3200" dirty="0">
                <a:solidFill>
                  <a:schemeClr val="accent3"/>
                </a:solidFill>
              </a:rPr>
              <a:t> 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 its updated Strategic Plan. After the motion and a second, the GO Team may have additional discussion. Once discussion is concluded, the GO Team will vote.</a:t>
            </a:r>
          </a:p>
        </p:txBody>
      </p:sp>
    </p:spTree>
    <p:extLst>
      <p:ext uri="{BB962C8B-B14F-4D97-AF65-F5344CB8AC3E}">
        <p14:creationId xmlns:p14="http://schemas.microsoft.com/office/powerpoint/2010/main" val="1191194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312" y="2235200"/>
            <a:ext cx="7232904" cy="2387600"/>
          </a:xfrm>
        </p:spPr>
        <p:txBody>
          <a:bodyPr anchor="ctr"/>
          <a:lstStyle/>
          <a:p>
            <a:r>
              <a:rPr lang="en-US" dirty="0"/>
              <a:t>Preparing for</a:t>
            </a:r>
            <a:br>
              <a:rPr lang="en-US" dirty="0"/>
            </a:br>
            <a:r>
              <a:rPr lang="en-US" dirty="0"/>
              <a:t>Budget Development</a:t>
            </a:r>
          </a:p>
        </p:txBody>
      </p:sp>
    </p:spTree>
    <p:extLst>
      <p:ext uri="{BB962C8B-B14F-4D97-AF65-F5344CB8AC3E}">
        <p14:creationId xmlns:p14="http://schemas.microsoft.com/office/powerpoint/2010/main" val="2274226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PS 4">
      <a:dk1>
        <a:sysClr val="windowText" lastClr="000000"/>
      </a:dk1>
      <a:lt1>
        <a:sysClr val="window" lastClr="FFFFFF"/>
      </a:lt1>
      <a:dk2>
        <a:srgbClr val="0083A9"/>
      </a:dk2>
      <a:lt2>
        <a:srgbClr val="E7E6E6"/>
      </a:lt2>
      <a:accent1>
        <a:srgbClr val="F3CF45"/>
      </a:accent1>
      <a:accent2>
        <a:srgbClr val="D47B22"/>
      </a:accent2>
      <a:accent3>
        <a:srgbClr val="0083A9"/>
      </a:accent3>
      <a:accent4>
        <a:srgbClr val="A92A91"/>
      </a:accent4>
      <a:accent5>
        <a:srgbClr val="595B5D"/>
      </a:accent5>
      <a:accent6>
        <a:srgbClr val="159839"/>
      </a:accent6>
      <a:hlink>
        <a:srgbClr val="D47B22"/>
      </a:hlink>
      <a:folHlink>
        <a:srgbClr val="159839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al Color Block_Win32_AP_v2" id="{3EA4D81A-EBDE-431D-8B15-A5A6F500D5A4}" vid="{8EBF5489-0BE1-418D-A69C-2193D304C7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088E750FB87F439BAD6BE3B18C0B0C" ma:contentTypeVersion="16" ma:contentTypeDescription="Create a new document." ma:contentTypeScope="" ma:versionID="e9ac72388ecc15a5401bef62bf5ea167">
  <xsd:schema xmlns:xsd="http://www.w3.org/2001/XMLSchema" xmlns:xs="http://www.w3.org/2001/XMLSchema" xmlns:p="http://schemas.microsoft.com/office/2006/metadata/properties" xmlns:ns2="d37e30bb-5f32-4411-a640-0b4044b692bf" xmlns:ns3="ffb952a0-74d9-4848-89d6-000c4b1b707a" targetNamespace="http://schemas.microsoft.com/office/2006/metadata/properties" ma:root="true" ma:fieldsID="cad030c8869138e81215bf80749ff2c0" ns2:_="" ns3:_="">
    <xsd:import namespace="d37e30bb-5f32-4411-a640-0b4044b692bf"/>
    <xsd:import namespace="ffb952a0-74d9-4848-89d6-000c4b1b70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7e30bb-5f32-4411-a640-0b4044b692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67761e9-a222-483c-a923-fec0f75753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b952a0-74d9-4848-89d6-000c4b1b707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584ace9-6060-48e0-9721-f33996d2e2e3}" ma:internalName="TaxCatchAll" ma:showField="CatchAllData" ma:web="ffb952a0-74d9-4848-89d6-000c4b1b70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fb952a0-74d9-4848-89d6-000c4b1b707a" xsi:nil="true"/>
    <MediaServiceKeyPoints xmlns="d37e30bb-5f32-4411-a640-0b4044b692bf" xsi:nil="true"/>
    <lcf76f155ced4ddcb4097134ff3c332f xmlns="d37e30bb-5f32-4411-a640-0b4044b692bf">
      <Terms xmlns="http://schemas.microsoft.com/office/infopath/2007/PartnerControls"/>
    </lcf76f155ced4ddcb4097134ff3c332f>
    <SharedWithUsers xmlns="ffb952a0-74d9-4848-89d6-000c4b1b707a">
      <UserInfo>
        <DisplayName>Gipson, Chaundra</DisplayName>
        <AccountId>16</AccountId>
        <AccountType/>
      </UserInfo>
      <UserInfo>
        <DisplayName>Jacobi, Diane</DisplayName>
        <AccountId>12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E6679B9-CD89-47DA-A3EC-E45EF17361D9}">
  <ds:schemaRefs>
    <ds:schemaRef ds:uri="d37e30bb-5f32-4411-a640-0b4044b692bf"/>
    <ds:schemaRef ds:uri="ffb952a0-74d9-4848-89d6-000c4b1b707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D5BAB77-79E1-4739-AA51-10C9079186D6}">
  <ds:schemaRefs>
    <ds:schemaRef ds:uri="http://schemas.microsoft.com/office/2006/metadata/properties"/>
    <ds:schemaRef ds:uri="d37e30bb-5f32-4411-a640-0b4044b692bf"/>
    <ds:schemaRef ds:uri="http://www.w3.org/XML/1998/namespace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ffb952a0-74d9-4848-89d6-000c4b1b707a"/>
  </ds:schemaRefs>
</ds:datastoreItem>
</file>

<file path=customXml/itemProps3.xml><?xml version="1.0" encoding="utf-8"?>
<ds:datastoreItem xmlns:ds="http://schemas.openxmlformats.org/officeDocument/2006/customXml" ds:itemID="{85334180-0405-413B-834A-44FA9E05ADB7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Universal presentation</Template>
  <TotalTime>644</TotalTime>
  <Words>515</Words>
  <Application>Microsoft Macintosh PowerPoint</Application>
  <PresentationFormat>Widescreen</PresentationFormat>
  <Paragraphs>101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Tenorite</vt:lpstr>
      <vt:lpstr>Wingdings</vt:lpstr>
      <vt:lpstr>Office Theme</vt:lpstr>
      <vt:lpstr>Strategic Plan Update 2023 -2024</vt:lpstr>
      <vt:lpstr> Agenda</vt:lpstr>
      <vt:lpstr>PowerPoint Presentation</vt:lpstr>
      <vt:lpstr>PowerPoint Presentation</vt:lpstr>
      <vt:lpstr>Action Items</vt:lpstr>
      <vt:lpstr>Strategic Plan Progress</vt:lpstr>
      <vt:lpstr>Our Strategic Plan</vt:lpstr>
      <vt:lpstr>Action on the Updated Strategic Plan</vt:lpstr>
      <vt:lpstr>Preparing for Budget Development</vt:lpstr>
      <vt:lpstr>PowerPoint Presentation</vt:lpstr>
      <vt:lpstr>PowerPoint Presentation</vt:lpstr>
      <vt:lpstr>Action on the Strategic Plan Priorities</vt:lpstr>
      <vt:lpstr>Where we’re going</vt:lpstr>
      <vt:lpstr>Connect  with US! 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Jacobi, Diane</dc:creator>
  <cp:lastModifiedBy>Guilford, Larry</cp:lastModifiedBy>
  <cp:revision>4</cp:revision>
  <dcterms:created xsi:type="dcterms:W3CDTF">2022-10-04T15:06:30Z</dcterms:created>
  <dcterms:modified xsi:type="dcterms:W3CDTF">2023-11-29T20:45:35Z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0x0101009B088E750FB87F439BAD6BE3B18C0B0C</vt:lpwstr>
  </property>
  <property fmtid="{D5CDD505-2E9C-101B-9397-08002B2CF9AE}" pid="3" name="MediaServiceImageTags">
    <vt:lpwstr/>
  </property>
</Properties>
</file>